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5143500" type="screen16x9"/>
  <p:notesSz cx="6858000" cy="9144000"/>
  <p:embeddedFontLst>
    <p:embeddedFont>
      <p:font typeface="Nunito" charset="-18"/>
      <p:regular r:id="rId10"/>
      <p:bold r:id="rId11"/>
      <p:italic r:id="rId12"/>
      <p:boldItalic r:id="rId13"/>
    </p:embeddedFont>
    <p:embeddedFont>
      <p:font typeface="Calibri" pitchFamily="34" charset="0"/>
      <p:regular r:id="rId14"/>
      <p:bold r:id="rId15"/>
      <p:italic r:id="rId16"/>
      <p:boldItalic r:id="rId17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 varScale="1">
        <p:scale>
          <a:sx n="111" d="100"/>
          <a:sy n="111" d="100"/>
        </p:scale>
        <p:origin x="-634" y="-8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font" Target="fonts/font4.fntdata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font" Target="fonts/font3.fntdata"/><Relationship Id="rId17" Type="http://schemas.openxmlformats.org/officeDocument/2006/relationships/font" Target="fonts/font8.fntdata"/><Relationship Id="rId2" Type="http://schemas.openxmlformats.org/officeDocument/2006/relationships/slide" Target="slides/slide1.xml"/><Relationship Id="rId16" Type="http://schemas.openxmlformats.org/officeDocument/2006/relationships/font" Target="fonts/font7.fntdata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2.fntdata"/><Relationship Id="rId5" Type="http://schemas.openxmlformats.org/officeDocument/2006/relationships/slide" Target="slides/slide4.xml"/><Relationship Id="rId15" Type="http://schemas.openxmlformats.org/officeDocument/2006/relationships/font" Target="fonts/font6.fntdata"/><Relationship Id="rId10" Type="http://schemas.openxmlformats.org/officeDocument/2006/relationships/font" Target="fonts/font1.fntdata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font" Target="fonts/font5.fntdata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11ff28031ac_0_2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11ff28031ac_0_26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g11ff28031ac_0_6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Google Shape;137;g11ff28031ac_0_6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11ff28031ac_0_63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11ff28031ac_0_63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g11ff28031ac_0_64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9" name="Google Shape;149;g11ff28031ac_0_64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g11ff28031ac_0_6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5" name="Google Shape;155;g11ff28031ac_0_6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g11ff28031ac_0_65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Google Shape;161;g11ff28031ac_0_65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bg>
      <p:bgPr>
        <a:solidFill>
          <a:schemeClr val="accent6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/>
          <p:nvPr/>
        </p:nvSpPr>
        <p:spPr>
          <a:xfrm rot="10800000">
            <a:off x="5058905" y="0"/>
            <a:ext cx="4085100" cy="20526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20327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sy="101000" algn="ctr" rotWithShape="0">
              <a:srgbClr val="000000">
                <a:alpha val="4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4" name="Google Shape;14;p2"/>
          <p:cNvGrpSpPr/>
          <p:nvPr/>
        </p:nvGrpSpPr>
        <p:grpSpPr>
          <a:xfrm>
            <a:off x="255200" y="592"/>
            <a:ext cx="2250363" cy="1044300"/>
            <a:chOff x="255200" y="592"/>
            <a:chExt cx="2250363" cy="1044300"/>
          </a:xfrm>
        </p:grpSpPr>
        <p:sp>
          <p:nvSpPr>
            <p:cNvPr id="15" name="Google Shape;15;p2"/>
            <p:cNvSpPr/>
            <p:nvPr/>
          </p:nvSpPr>
          <p:spPr>
            <a:xfrm>
              <a:off x="764063" y="592"/>
              <a:ext cx="1741500" cy="1044300"/>
            </a:xfrm>
            <a:prstGeom prst="parallelogram">
              <a:avLst>
                <a:gd name="adj" fmla="val 153193"/>
              </a:avLst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509632" y="592"/>
              <a:ext cx="1741500" cy="1044300"/>
            </a:xfrm>
            <a:prstGeom prst="parallelogram">
              <a:avLst>
                <a:gd name="adj" fmla="val 153193"/>
              </a:avLst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255200" y="592"/>
              <a:ext cx="1741500" cy="1044300"/>
            </a:xfrm>
            <a:prstGeom prst="parallelogram">
              <a:avLst>
                <a:gd name="adj" fmla="val 153193"/>
              </a:avLst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" name="Google Shape;18;p2"/>
          <p:cNvGrpSpPr/>
          <p:nvPr/>
        </p:nvGrpSpPr>
        <p:grpSpPr>
          <a:xfrm>
            <a:off x="905395" y="592"/>
            <a:ext cx="2250363" cy="1044300"/>
            <a:chOff x="905395" y="592"/>
            <a:chExt cx="2250363" cy="1044300"/>
          </a:xfrm>
        </p:grpSpPr>
        <p:sp>
          <p:nvSpPr>
            <p:cNvPr id="19" name="Google Shape;19;p2"/>
            <p:cNvSpPr/>
            <p:nvPr/>
          </p:nvSpPr>
          <p:spPr>
            <a:xfrm>
              <a:off x="1414258" y="592"/>
              <a:ext cx="1741500" cy="1044300"/>
            </a:xfrm>
            <a:prstGeom prst="parallelogram">
              <a:avLst>
                <a:gd name="adj" fmla="val 153193"/>
              </a:avLst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1159826" y="592"/>
              <a:ext cx="1741500" cy="1044300"/>
            </a:xfrm>
            <a:prstGeom prst="parallelogram">
              <a:avLst>
                <a:gd name="adj" fmla="val 153193"/>
              </a:avLst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905395" y="592"/>
              <a:ext cx="1741500" cy="1044300"/>
            </a:xfrm>
            <a:prstGeom prst="parallelogram">
              <a:avLst>
                <a:gd name="adj" fmla="val 153193"/>
              </a:avLst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2" name="Google Shape;22;p2"/>
          <p:cNvGrpSpPr/>
          <p:nvPr/>
        </p:nvGrpSpPr>
        <p:grpSpPr>
          <a:xfrm>
            <a:off x="7057468" y="5088"/>
            <a:ext cx="1851282" cy="752108"/>
            <a:chOff x="6917201" y="0"/>
            <a:chExt cx="2227777" cy="863400"/>
          </a:xfrm>
        </p:grpSpPr>
        <p:sp>
          <p:nvSpPr>
            <p:cNvPr id="23" name="Google Shape;23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6" name="Google Shape;26;p2"/>
          <p:cNvGrpSpPr/>
          <p:nvPr/>
        </p:nvGrpSpPr>
        <p:grpSpPr>
          <a:xfrm>
            <a:off x="6553032" y="4217852"/>
            <a:ext cx="2389068" cy="925737"/>
            <a:chOff x="6917201" y="0"/>
            <a:chExt cx="2227777" cy="863400"/>
          </a:xfrm>
        </p:grpSpPr>
        <p:sp>
          <p:nvSpPr>
            <p:cNvPr id="27" name="Google Shape;27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" name="Google Shape;29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0" name="Google Shape;30;p2"/>
          <p:cNvGrpSpPr/>
          <p:nvPr/>
        </p:nvGrpSpPr>
        <p:grpSpPr>
          <a:xfrm>
            <a:off x="199149" y="4055652"/>
            <a:ext cx="2795414" cy="1083308"/>
            <a:chOff x="6917201" y="0"/>
            <a:chExt cx="2227777" cy="863400"/>
          </a:xfrm>
        </p:grpSpPr>
        <p:sp>
          <p:nvSpPr>
            <p:cNvPr id="31" name="Google Shape;31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4" name="Google Shape;34;p2"/>
          <p:cNvSpPr txBox="1">
            <a:spLocks noGrp="1"/>
          </p:cNvSpPr>
          <p:nvPr>
            <p:ph type="ctrTitle"/>
          </p:nvPr>
        </p:nvSpPr>
        <p:spPr>
          <a:xfrm>
            <a:off x="1858703" y="1822833"/>
            <a:ext cx="5361300" cy="1448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1pPr>
            <a:lvl2pPr lvl="1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2pPr>
            <a:lvl3pPr lvl="2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3pPr>
            <a:lvl4pPr lvl="3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4pPr>
            <a:lvl5pPr lvl="4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5pPr>
            <a:lvl6pPr lvl="5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6pPr>
            <a:lvl7pPr lvl="6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7pPr>
            <a:lvl8pPr lvl="7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8pPr>
            <a:lvl9pPr lvl="8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9pPr>
          </a:lstStyle>
          <a:p>
            <a:endParaRPr/>
          </a:p>
        </p:txBody>
      </p:sp>
      <p:sp>
        <p:nvSpPr>
          <p:cNvPr id="35" name="Google Shape;35;p2"/>
          <p:cNvSpPr txBox="1">
            <a:spLocks noGrp="1"/>
          </p:cNvSpPr>
          <p:nvPr>
            <p:ph type="subTitle" idx="1"/>
          </p:nvPr>
        </p:nvSpPr>
        <p:spPr>
          <a:xfrm>
            <a:off x="1858700" y="3413158"/>
            <a:ext cx="5361300" cy="52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6" name="Google Shape;36;p2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accent3"/>
        </a:solidFill>
        <a:effectLst/>
      </p:bgPr>
    </p:bg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1"/>
          <p:cNvSpPr/>
          <p:nvPr/>
        </p:nvSpPr>
        <p:spPr>
          <a:xfrm flipH="1">
            <a:off x="5569200" y="2834075"/>
            <a:ext cx="3574800" cy="23094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11" name="Google Shape;111;p11"/>
          <p:cNvGrpSpPr/>
          <p:nvPr/>
        </p:nvGrpSpPr>
        <p:grpSpPr>
          <a:xfrm>
            <a:off x="5959222" y="4119576"/>
            <a:ext cx="2520952" cy="1024165"/>
            <a:chOff x="6917201" y="0"/>
            <a:chExt cx="2227777" cy="863400"/>
          </a:xfrm>
        </p:grpSpPr>
        <p:sp>
          <p:nvSpPr>
            <p:cNvPr id="112" name="Google Shape;112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" name="Google Shape;113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" name="Google Shape;114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15" name="Google Shape;115;p11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116" name="Google Shape;116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7" name="Google Shape;117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8" name="Google Shape;118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19" name="Google Shape;119;p11"/>
          <p:cNvSpPr txBox="1">
            <a:spLocks noGrp="1"/>
          </p:cNvSpPr>
          <p:nvPr>
            <p:ph type="title" hasCustomPrompt="1"/>
          </p:nvPr>
        </p:nvSpPr>
        <p:spPr>
          <a:xfrm>
            <a:off x="1385850" y="1383850"/>
            <a:ext cx="6372300" cy="1379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20" name="Google Shape;120;p11"/>
          <p:cNvSpPr txBox="1">
            <a:spLocks noGrp="1"/>
          </p:cNvSpPr>
          <p:nvPr>
            <p:ph type="body" idx="1"/>
          </p:nvPr>
        </p:nvSpPr>
        <p:spPr>
          <a:xfrm>
            <a:off x="1385850" y="2863850"/>
            <a:ext cx="6372300" cy="641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 algn="ctr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121" name="Google Shape;121;p11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2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bg>
      <p:bgPr>
        <a:solidFill>
          <a:schemeClr val="accent3"/>
        </a:solidFill>
        <a:effectLst/>
      </p:bgPr>
    </p:bg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3"/>
          <p:cNvSpPr/>
          <p:nvPr/>
        </p:nvSpPr>
        <p:spPr>
          <a:xfrm flipH="1">
            <a:off x="4757100" y="2309400"/>
            <a:ext cx="4386900" cy="28341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39" name="Google Shape;39;p3"/>
          <p:cNvGrpSpPr/>
          <p:nvPr/>
        </p:nvGrpSpPr>
        <p:grpSpPr>
          <a:xfrm>
            <a:off x="5594191" y="3961115"/>
            <a:ext cx="2910145" cy="1182340"/>
            <a:chOff x="6917201" y="0"/>
            <a:chExt cx="2227777" cy="863400"/>
          </a:xfrm>
        </p:grpSpPr>
        <p:sp>
          <p:nvSpPr>
            <p:cNvPr id="40" name="Google Shape;40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" name="Google Shape;41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" name="Google Shape;42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43" name="Google Shape;43;p3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44" name="Google Shape;44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" name="Google Shape;45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" name="Google Shape;46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47" name="Google Shape;47;p3"/>
          <p:cNvSpPr txBox="1">
            <a:spLocks noGrp="1"/>
          </p:cNvSpPr>
          <p:nvPr>
            <p:ph type="title"/>
          </p:nvPr>
        </p:nvSpPr>
        <p:spPr>
          <a:xfrm>
            <a:off x="1888684" y="1746100"/>
            <a:ext cx="5377500" cy="1646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48" name="Google Shape;48;p3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bg>
      <p:bgPr>
        <a:solidFill>
          <a:schemeClr val="dk2"/>
        </a:solidFill>
        <a:effectLst/>
      </p:bgPr>
    </p:bg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4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1" name="Google Shape;51;p4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2" name="Google Shape;52;p4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sy="101000" algn="ctr" rotWithShape="0">
              <a:srgbClr val="000000">
                <a:alpha val="4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3" name="Google Shape;53;p4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54" name="Google Shape;54;p4"/>
          <p:cNvSpPr txBox="1">
            <a:spLocks noGrp="1"/>
          </p:cNvSpPr>
          <p:nvPr>
            <p:ph type="body" idx="1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55" name="Google Shape;55;p4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bg>
      <p:bgPr>
        <a:solidFill>
          <a:schemeClr val="dk2"/>
        </a:solidFill>
        <a:effectLst/>
      </p:bgPr>
    </p:bg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5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8" name="Google Shape;58;p5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9" name="Google Shape;59;p5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sy="101000" algn="ctr" rotWithShape="0">
              <a:srgbClr val="000000">
                <a:alpha val="4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0" name="Google Shape;60;p5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61" name="Google Shape;61;p5"/>
          <p:cNvSpPr txBox="1">
            <a:spLocks noGrp="1"/>
          </p:cNvSpPr>
          <p:nvPr>
            <p:ph type="body" idx="1"/>
          </p:nvPr>
        </p:nvSpPr>
        <p:spPr>
          <a:xfrm>
            <a:off x="819150" y="1990725"/>
            <a:ext cx="3686100" cy="244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62" name="Google Shape;62;p5"/>
          <p:cNvSpPr txBox="1">
            <a:spLocks noGrp="1"/>
          </p:cNvSpPr>
          <p:nvPr>
            <p:ph type="body" idx="2"/>
          </p:nvPr>
        </p:nvSpPr>
        <p:spPr>
          <a:xfrm>
            <a:off x="4638675" y="1990725"/>
            <a:ext cx="3686100" cy="244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63" name="Google Shape;63;p5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bg>
      <p:bgPr>
        <a:solidFill>
          <a:schemeClr val="dk2"/>
        </a:solidFill>
        <a:effectLst/>
      </p:bgPr>
    </p:bg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6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6" name="Google Shape;66;p6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7" name="Google Shape;67;p6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sy="101000" algn="ctr" rotWithShape="0">
              <a:srgbClr val="000000">
                <a:alpha val="4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8" name="Google Shape;68;p6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69" name="Google Shape;69;p6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bg>
      <p:bgPr>
        <a:solidFill>
          <a:schemeClr val="accent3"/>
        </a:solidFill>
        <a:effectLst/>
      </p:bgPr>
    </p:bg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7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2" name="Google Shape;72;p7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3" name="Google Shape;73;p7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sy="101000" algn="ctr" rotWithShape="0">
              <a:srgbClr val="000000">
                <a:alpha val="4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4" name="Google Shape;74;p7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3709200" cy="1383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75" name="Google Shape;75;p7"/>
          <p:cNvSpPr txBox="1">
            <a:spLocks noGrp="1"/>
          </p:cNvSpPr>
          <p:nvPr>
            <p:ph type="body" idx="1"/>
          </p:nvPr>
        </p:nvSpPr>
        <p:spPr>
          <a:xfrm>
            <a:off x="830700" y="2319050"/>
            <a:ext cx="3709200" cy="2119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76" name="Google Shape;76;p7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accent1"/>
        </a:solidFill>
        <a:effectLst/>
      </p:bgPr>
    </p:bg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8"/>
          <p:cNvSpPr/>
          <p:nvPr/>
        </p:nvSpPr>
        <p:spPr>
          <a:xfrm>
            <a:off x="0" y="2823144"/>
            <a:ext cx="7369200" cy="2316900"/>
          </a:xfrm>
          <a:prstGeom prst="rtTriangle">
            <a:avLst/>
          </a:prstGeom>
          <a:solidFill>
            <a:schemeClr val="accent6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9" name="Google Shape;79;p8"/>
          <p:cNvSpPr/>
          <p:nvPr/>
        </p:nvSpPr>
        <p:spPr>
          <a:xfrm flipH="1">
            <a:off x="3583210" y="1554113"/>
            <a:ext cx="5560500" cy="35895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80" name="Google Shape;80;p8"/>
          <p:cNvGrpSpPr/>
          <p:nvPr/>
        </p:nvGrpSpPr>
        <p:grpSpPr>
          <a:xfrm>
            <a:off x="255991" y="-118"/>
            <a:ext cx="2251347" cy="1043408"/>
            <a:chOff x="3961956" y="4383950"/>
            <a:chExt cx="1160548" cy="548700"/>
          </a:xfrm>
        </p:grpSpPr>
        <p:sp>
          <p:nvSpPr>
            <p:cNvPr id="81" name="Google Shape;81;p8"/>
            <p:cNvSpPr/>
            <p:nvPr/>
          </p:nvSpPr>
          <p:spPr>
            <a:xfrm>
              <a:off x="4224904" y="4383950"/>
              <a:ext cx="897600" cy="548700"/>
            </a:xfrm>
            <a:prstGeom prst="parallelogram">
              <a:avLst>
                <a:gd name="adj" fmla="val 153193"/>
              </a:avLst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2" name="Google Shape;82;p8"/>
            <p:cNvSpPr/>
            <p:nvPr/>
          </p:nvSpPr>
          <p:spPr>
            <a:xfrm>
              <a:off x="4093430" y="4383950"/>
              <a:ext cx="897600" cy="548700"/>
            </a:xfrm>
            <a:prstGeom prst="parallelogram">
              <a:avLst>
                <a:gd name="adj" fmla="val 153193"/>
              </a:avLst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3" name="Google Shape;83;p8"/>
            <p:cNvSpPr/>
            <p:nvPr/>
          </p:nvSpPr>
          <p:spPr>
            <a:xfrm>
              <a:off x="3961956" y="4383950"/>
              <a:ext cx="897600" cy="548700"/>
            </a:xfrm>
            <a:prstGeom prst="parallelogram">
              <a:avLst>
                <a:gd name="adj" fmla="val 153193"/>
              </a:avLst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84" name="Google Shape;84;p8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sy="101000" algn="ctr" rotWithShape="0">
              <a:srgbClr val="000000">
                <a:alpha val="4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85" name="Google Shape;85;p8"/>
          <p:cNvGrpSpPr/>
          <p:nvPr/>
        </p:nvGrpSpPr>
        <p:grpSpPr>
          <a:xfrm>
            <a:off x="34934" y="4522125"/>
            <a:ext cx="1593306" cy="617072"/>
            <a:chOff x="6917201" y="0"/>
            <a:chExt cx="2227777" cy="863400"/>
          </a:xfrm>
        </p:grpSpPr>
        <p:sp>
          <p:nvSpPr>
            <p:cNvPr id="86" name="Google Shape;86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" name="Google Shape;87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" name="Google Shape;88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9" name="Google Shape;89;p8"/>
          <p:cNvGrpSpPr/>
          <p:nvPr/>
        </p:nvGrpSpPr>
        <p:grpSpPr>
          <a:xfrm>
            <a:off x="5886353" y="1243"/>
            <a:ext cx="3257455" cy="1261514"/>
            <a:chOff x="6917201" y="0"/>
            <a:chExt cx="2227777" cy="863400"/>
          </a:xfrm>
        </p:grpSpPr>
        <p:sp>
          <p:nvSpPr>
            <p:cNvPr id="90" name="Google Shape;90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1" name="Google Shape;91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2" name="Google Shape;92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name="adj" fmla="val 158024"/>
              </a:avLst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93" name="Google Shape;93;p8"/>
          <p:cNvSpPr txBox="1">
            <a:spLocks noGrp="1"/>
          </p:cNvSpPr>
          <p:nvPr>
            <p:ph type="title"/>
          </p:nvPr>
        </p:nvSpPr>
        <p:spPr>
          <a:xfrm>
            <a:off x="1393929" y="1301146"/>
            <a:ext cx="6366900" cy="25392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1pPr>
            <a:lvl2pPr lvl="1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2pPr>
            <a:lvl3pPr lvl="2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3pPr>
            <a:lvl4pPr lvl="3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4pPr>
            <a:lvl5pPr lvl="4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5pPr>
            <a:lvl6pPr lvl="5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6pPr>
            <a:lvl7pPr lvl="6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7pPr>
            <a:lvl8pPr lvl="7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8pPr>
            <a:lvl9pPr lvl="8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9pPr>
          </a:lstStyle>
          <a:p>
            <a:endParaRPr/>
          </a:p>
        </p:txBody>
      </p:sp>
      <p:sp>
        <p:nvSpPr>
          <p:cNvPr id="94" name="Google Shape;94;p8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bg>
      <p:bgPr>
        <a:solidFill>
          <a:schemeClr val="dk2"/>
        </a:solidFill>
        <a:effectLst/>
      </p:bgPr>
    </p:bg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9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9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9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sy="101000" algn="ctr" rotWithShape="0">
              <a:srgbClr val="000000">
                <a:alpha val="4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9" name="Google Shape;99;p9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6424200" cy="705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100" name="Google Shape;100;p9"/>
          <p:cNvSpPr txBox="1">
            <a:spLocks noGrp="1"/>
          </p:cNvSpPr>
          <p:nvPr>
            <p:ph type="subTitle" idx="1"/>
          </p:nvPr>
        </p:nvSpPr>
        <p:spPr>
          <a:xfrm>
            <a:off x="819150" y="1550700"/>
            <a:ext cx="5859900" cy="393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01" name="Google Shape;101;p9"/>
          <p:cNvSpPr txBox="1">
            <a:spLocks noGrp="1"/>
          </p:cNvSpPr>
          <p:nvPr>
            <p:ph type="body" idx="2"/>
          </p:nvPr>
        </p:nvSpPr>
        <p:spPr>
          <a:xfrm>
            <a:off x="819150" y="2467050"/>
            <a:ext cx="5859900" cy="2095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>
            <a:endParaRPr/>
          </a:p>
        </p:txBody>
      </p:sp>
      <p:sp>
        <p:nvSpPr>
          <p:cNvPr id="102" name="Google Shape;102;p9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bg>
      <p:bgPr>
        <a:solidFill>
          <a:schemeClr val="accent1"/>
        </a:solidFill>
        <a:effectLst/>
      </p:bgPr>
    </p:bg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0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" name="Google Shape;105;p10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6" name="Google Shape;106;p10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sy="101000" algn="ctr" rotWithShape="0">
              <a:srgbClr val="000000">
                <a:alpha val="40000"/>
              </a:srgbClr>
            </a:outerShdw>
          </a:effectLst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7" name="Google Shape;107;p10"/>
          <p:cNvSpPr txBox="1">
            <a:spLocks noGrp="1"/>
          </p:cNvSpPr>
          <p:nvPr>
            <p:ph type="body" idx="1"/>
          </p:nvPr>
        </p:nvSpPr>
        <p:spPr>
          <a:xfrm>
            <a:off x="328025" y="4163500"/>
            <a:ext cx="7415100" cy="6051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>
            <a:endParaRPr/>
          </a:p>
        </p:txBody>
      </p:sp>
      <p:sp>
        <p:nvSpPr>
          <p:cNvPr id="108" name="Google Shape;108;p10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hift">
    <p:bg>
      <p:bgPr>
        <a:solidFill>
          <a:schemeClr val="dk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39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11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Calibri"/>
              <a:buChar char="●"/>
              <a:defRPr sz="13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lvl="1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lvl="2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lvl="3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lvl="4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lvl="5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lvl="6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lvl="7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lvl="8" indent="-2984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13"/>
          <p:cNvSpPr txBox="1">
            <a:spLocks noGrp="1"/>
          </p:cNvSpPr>
          <p:nvPr>
            <p:ph type="ctrTitle"/>
          </p:nvPr>
        </p:nvSpPr>
        <p:spPr>
          <a:xfrm>
            <a:off x="998800" y="921525"/>
            <a:ext cx="7003200" cy="3535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 sz="6000"/>
              <a:t>Język angielski w świecie</a:t>
            </a:r>
            <a:endParaRPr sz="6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14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Początki języka angielskiego</a:t>
            </a:r>
            <a:endParaRPr/>
          </a:p>
        </p:txBody>
      </p:sp>
      <p:sp>
        <p:nvSpPr>
          <p:cNvPr id="134" name="Google Shape;134;p14"/>
          <p:cNvSpPr txBox="1">
            <a:spLocks noGrp="1"/>
          </p:cNvSpPr>
          <p:nvPr>
            <p:ph type="body" idx="1"/>
          </p:nvPr>
        </p:nvSpPr>
        <p:spPr>
          <a:xfrm>
            <a:off x="819150" y="1800200"/>
            <a:ext cx="7505700" cy="358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	</a:t>
            </a:r>
            <a:r>
              <a:rPr lang="pl" sz="1600"/>
              <a:t>Historia tego języka  opiera się na kilku etapach:</a:t>
            </a:r>
            <a:endParaRPr sz="1600"/>
          </a:p>
          <a:p>
            <a:pPr marL="457200" lvl="0" indent="-330200" algn="l" rtl="0">
              <a:spcBef>
                <a:spcPts val="1200"/>
              </a:spcBef>
              <a:spcAft>
                <a:spcPts val="0"/>
              </a:spcAft>
              <a:buSzPts val="1600"/>
              <a:buChar char="●"/>
            </a:pPr>
            <a:r>
              <a:rPr lang="pl" sz="1600"/>
              <a:t>język staroangielski (450-1100) - najazd na tereny brytyjskie trzech plemion germańskich, które zmieniły,  ówcześnie panujący tam, język celtycki na angielski</a:t>
            </a:r>
            <a:endParaRPr sz="1600"/>
          </a:p>
          <a:p>
            <a:pPr marL="457200" lvl="0" indent="-330200" algn="l" rtl="0">
              <a:spcBef>
                <a:spcPts val="0"/>
              </a:spcBef>
              <a:spcAft>
                <a:spcPts val="0"/>
              </a:spcAft>
              <a:buSzPts val="1600"/>
              <a:buChar char="●"/>
            </a:pPr>
            <a:r>
              <a:rPr lang="pl" sz="1600"/>
              <a:t>język średnioangielski (1100-1500) - inwazja Wikingów spowodowała dużym wpływem języka staronordyjskiego, rozpowszechnianie się języka francuskiego</a:t>
            </a:r>
            <a:endParaRPr sz="1600"/>
          </a:p>
          <a:p>
            <a:pPr marL="457200" lvl="0" indent="-330200" algn="l" rtl="0">
              <a:spcBef>
                <a:spcPts val="0"/>
              </a:spcBef>
              <a:spcAft>
                <a:spcPts val="0"/>
              </a:spcAft>
              <a:buSzPts val="1600"/>
              <a:buChar char="●"/>
            </a:pPr>
            <a:r>
              <a:rPr lang="pl" sz="1600"/>
              <a:t>wczesny język nowoangielski (1500-1800) - zakończenie się Wojny Stuletniej, zastąpienie języka francuskiego, językiem angielskim, twórczość Williama Szekspira</a:t>
            </a:r>
            <a:endParaRPr sz="1600"/>
          </a:p>
          <a:p>
            <a:pPr marL="457200" lvl="0" indent="-330200" algn="l" rtl="0">
              <a:spcBef>
                <a:spcPts val="0"/>
              </a:spcBef>
              <a:spcAft>
                <a:spcPts val="0"/>
              </a:spcAft>
              <a:buSzPts val="1600"/>
              <a:buChar char="●"/>
            </a:pPr>
            <a:r>
              <a:rPr lang="pl" sz="1600"/>
              <a:t>współczesny język angielski (1800- obecnie) - rewolucja przemysłowa,rozwój naukowy, odkrycia, wynalazki</a:t>
            </a:r>
            <a:endParaRPr sz="16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15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Ile osób posługuje się tym językiem?</a:t>
            </a:r>
            <a:endParaRPr/>
          </a:p>
        </p:txBody>
      </p:sp>
      <p:sp>
        <p:nvSpPr>
          <p:cNvPr id="140" name="Google Shape;140;p15"/>
          <p:cNvSpPr txBox="1">
            <a:spLocks noGrp="1"/>
          </p:cNvSpPr>
          <p:nvPr>
            <p:ph type="body" idx="1"/>
          </p:nvPr>
        </p:nvSpPr>
        <p:spPr>
          <a:xfrm>
            <a:off x="819150" y="1695575"/>
            <a:ext cx="7505700" cy="2743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 sz="1800" b="1"/>
              <a:t> </a:t>
            </a:r>
            <a:r>
              <a:rPr lang="pl" sz="2100" b="1"/>
              <a:t>1 132 mln </a:t>
            </a:r>
            <a:r>
              <a:rPr lang="pl" sz="2100"/>
              <a:t>osób na świecie używa tego języka na co dzień. Rodzimymi użytkownikami jest aż 379 mln, natomiast nierodzimymii 753 milionów.	</a:t>
            </a:r>
            <a:endParaRPr sz="21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pl" sz="2100"/>
              <a:t>	Jest to język uniwersalny, którymi kiedyś była łacina, greka, franczyzna. Jest to język występujący w technologii, biznesie, turystyce, itp.</a:t>
            </a:r>
            <a:endParaRPr sz="21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16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Które kraje są rodzimymi użytkownikami tego języka?</a:t>
            </a:r>
            <a:endParaRPr/>
          </a:p>
        </p:txBody>
      </p:sp>
      <p:sp>
        <p:nvSpPr>
          <p:cNvPr id="146" name="Google Shape;146;p16"/>
          <p:cNvSpPr txBox="1">
            <a:spLocks noGrp="1"/>
          </p:cNvSpPr>
          <p:nvPr>
            <p:ph type="body" idx="1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25000" lnSpcReduction="2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 </a:t>
            </a:r>
            <a:r>
              <a:rPr lang="pl" sz="8800"/>
              <a:t>	Rodzimymi użytkowikami są </a:t>
            </a:r>
            <a:r>
              <a:rPr lang="pl" sz="8800">
                <a:solidFill>
                  <a:srgbClr val="394149"/>
                </a:solidFill>
                <a:highlight>
                  <a:srgbClr val="FBFDFF"/>
                </a:highlight>
                <a:latin typeface="Arial"/>
                <a:ea typeface="Arial"/>
                <a:cs typeface="Arial"/>
                <a:sym typeface="Arial"/>
              </a:rPr>
              <a:t>Antigua i Barbuda, Australia, Bahamy, Barbados, Belize, Dominika, Grenada, Gujana, Irlandia, Jamajka, Kanada, Nowa Zelandia, Saint Kitts i Nevis, Saint Lucia, Saint Vincent i Grenadyny, Trynidad i Tobago, USA i Wielka Brytania.</a:t>
            </a:r>
            <a:endParaRPr sz="8800">
              <a:solidFill>
                <a:srgbClr val="394149"/>
              </a:solidFill>
              <a:highlight>
                <a:srgbClr val="FBFDFF"/>
              </a:highlight>
              <a:latin typeface="Arial"/>
              <a:ea typeface="Arial"/>
              <a:cs typeface="Arial"/>
              <a:sym typeface="Arial"/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8800">
              <a:solidFill>
                <a:srgbClr val="394149"/>
              </a:solidFill>
              <a:highlight>
                <a:srgbClr val="FBFDFF"/>
              </a:highlight>
              <a:latin typeface="Arial"/>
              <a:ea typeface="Arial"/>
              <a:cs typeface="Arial"/>
              <a:sym typeface="Arial"/>
            </a:endParaRPr>
          </a:p>
          <a:p>
            <a:pPr marL="0" lvl="0" indent="0" algn="l" rtl="0">
              <a:spcBef>
                <a:spcPts val="1800"/>
              </a:spcBef>
              <a:spcAft>
                <a:spcPts val="1200"/>
              </a:spcAft>
              <a:buNone/>
            </a:pPr>
            <a:endParaRPr sz="88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p17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Język angielski jako język urzędowy</a:t>
            </a:r>
            <a:endParaRPr/>
          </a:p>
        </p:txBody>
      </p:sp>
      <p:sp>
        <p:nvSpPr>
          <p:cNvPr id="152" name="Google Shape;152;p17"/>
          <p:cNvSpPr txBox="1">
            <a:spLocks noGrp="1"/>
          </p:cNvSpPr>
          <p:nvPr>
            <p:ph type="body" idx="1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 sz="1900"/>
              <a:t>	Językiem urzędowym w poniższych krajach jest język angielski:</a:t>
            </a:r>
            <a:endParaRPr sz="19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pl" sz="1900">
                <a:solidFill>
                  <a:srgbClr val="394149"/>
                </a:solidFill>
                <a:highlight>
                  <a:srgbClr val="FBFDFF"/>
                </a:highlight>
                <a:latin typeface="Arial"/>
                <a:ea typeface="Arial"/>
                <a:cs typeface="Arial"/>
                <a:sym typeface="Arial"/>
              </a:rPr>
              <a:t>Botswana, Eswatini, Fidżi, Filipiny, Ghana, Indie, Kamerun, Kenia, Kiribati, Lesotho, Liberia, Malta, Mauritius, Mikronezja, Namibia, Nigeria, Pakistan, Palau, Papua Nowa Gwinea, Rwanda, Saint Lucia, Samoa, Seszele, Sierra Leone, Singapur, Sri Lanka, Sudan, RPA, Sudan Południowy, Tanzania, Uganda, Wyspy Salomona, Wyspy Marshalla, Zambia i Zimbabwe.</a:t>
            </a:r>
            <a:endParaRPr sz="19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p18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Ile osób mówi po angielsku w Ameryce?</a:t>
            </a:r>
            <a:endParaRPr/>
          </a:p>
        </p:txBody>
      </p:sp>
      <p:sp>
        <p:nvSpPr>
          <p:cNvPr id="158" name="Google Shape;158;p18"/>
          <p:cNvSpPr txBox="1">
            <a:spLocks noGrp="1"/>
          </p:cNvSpPr>
          <p:nvPr>
            <p:ph type="body" idx="1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pl" sz="2000"/>
              <a:t>	Dokładne dane nie są znane, jednakże wiadomym jest, że w Ameryce Północnej, Środkowej i Południoqwej rodzimymi mieszkanćami odznacza się aż  250 milionów. Spośrów tej liczby aż 231 milionów mieszka w USA, nastęnie 19 milionów pochodzi z Kanady. W Ameryce Południowej rodzimych mieszkańcówi jest  około 800 tysięcy .</a:t>
            </a:r>
            <a:endParaRPr sz="20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Google Shape;163;p19"/>
          <p:cNvSpPr txBox="1">
            <a:spLocks noGrp="1"/>
          </p:cNvSpPr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Ile osób w Europie posługuje się językiem angielskim?</a:t>
            </a:r>
            <a:endParaRPr/>
          </a:p>
        </p:txBody>
      </p:sp>
      <p:sp>
        <p:nvSpPr>
          <p:cNvPr id="164" name="Google Shape;164;p19"/>
          <p:cNvSpPr txBox="1">
            <a:spLocks noGrp="1"/>
          </p:cNvSpPr>
          <p:nvPr>
            <p:ph type="body" idx="1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	</a:t>
            </a:r>
            <a:r>
              <a:rPr lang="pl" sz="1600"/>
              <a:t>Dla 13% obywateli Unii Europejskiej język angielski jest językiem ojczystym, co przekłada się na liczbę 58 milionów. </a:t>
            </a:r>
            <a:endParaRPr sz="16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pl" sz="1600"/>
              <a:t>	Aż 38% ludności Unii Europejskiej może określić swój poziom języka angielskiego jako konwersacyjny.</a:t>
            </a:r>
            <a:endParaRPr sz="16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pl" sz="1600"/>
              <a:t>	Najwięcej osób w Europie  posługujących się językiej angielskim, wyróżnia się w kilku krajach, jakimi są: Wielka Brytania, Irlandia oraz Malta.</a:t>
            </a:r>
            <a:endParaRPr sz="16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hift">
  <a:themeElements>
    <a:clrScheme name="Shift">
      <a:dk1>
        <a:srgbClr val="FFFFFF"/>
      </a:dk1>
      <a:lt1>
        <a:srgbClr val="AF7B51"/>
      </a:lt1>
      <a:dk2>
        <a:srgbClr val="233A44"/>
      </a:dk2>
      <a:lt2>
        <a:srgbClr val="D9D9D9"/>
      </a:lt2>
      <a:accent1>
        <a:srgbClr val="00796B"/>
      </a:accent1>
      <a:accent2>
        <a:srgbClr val="D9563F"/>
      </a:accent2>
      <a:accent3>
        <a:srgbClr val="C4A15A"/>
      </a:accent3>
      <a:accent4>
        <a:srgbClr val="14F597"/>
      </a:accent4>
      <a:accent5>
        <a:srgbClr val="3D4594"/>
      </a:accent5>
      <a:accent6>
        <a:srgbClr val="163EF5"/>
      </a:accent6>
      <a:hlink>
        <a:srgbClr val="3D4594"/>
      </a:hlink>
      <a:folHlink>
        <a:srgbClr val="3D459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71</Words>
  <PresentationFormat>Pokaz na ekranie (16:9)</PresentationFormat>
  <Paragraphs>21</Paragraphs>
  <Slides>7</Slides>
  <Notes>7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7</vt:i4>
      </vt:variant>
    </vt:vector>
  </HeadingPairs>
  <TitlesOfParts>
    <vt:vector size="11" baseType="lpstr">
      <vt:lpstr>Arial</vt:lpstr>
      <vt:lpstr>Nunito</vt:lpstr>
      <vt:lpstr>Calibri</vt:lpstr>
      <vt:lpstr>Shift</vt:lpstr>
      <vt:lpstr>Język angielski w świecie</vt:lpstr>
      <vt:lpstr>Początki języka angielskiego</vt:lpstr>
      <vt:lpstr>Ile osób posługuje się tym językiem?</vt:lpstr>
      <vt:lpstr>Które kraje są rodzimymi użytkownikami tego języka?</vt:lpstr>
      <vt:lpstr>Język angielski jako język urzędowy</vt:lpstr>
      <vt:lpstr>Ile osób mówi po angielsku w Ameryce?</vt:lpstr>
      <vt:lpstr>Ile osób w Europie posługuje się językiem angielskim?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Język angielski w świecie</dc:title>
  <dc:creator>admin</dc:creator>
  <cp:lastModifiedBy>admin</cp:lastModifiedBy>
  <cp:revision>1</cp:revision>
  <dcterms:modified xsi:type="dcterms:W3CDTF">2022-06-22T06:30:09Z</dcterms:modified>
</cp:coreProperties>
</file>